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19" autoAdjust="0"/>
  </p:normalViewPr>
  <p:slideViewPr>
    <p:cSldViewPr snapToGrid="0">
      <p:cViewPr varScale="1">
        <p:scale>
          <a:sx n="101" d="100"/>
          <a:sy n="101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5CA0124-3EC9-4F68-9335-822F809ADAA3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CCDC527-9668-4C56-B5F4-F62D5F560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81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C89D123-15C4-4408-894F-F205D1FCB93A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DD12A18-45A7-4800-A3DF-6BFFF9C60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88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12A18-45A7-4800-A3DF-6BFFF9C60B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940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1pPr>
            <a:lvl2pPr marL="38650863" indent="-381857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9pPr>
          </a:lstStyle>
          <a:p>
            <a:pPr>
              <a:spcBef>
                <a:spcPct val="0"/>
              </a:spcBef>
            </a:pPr>
            <a:fld id="{E9D0939B-A797-4DA7-BD75-640792FA3F2A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 smtClean="0"/>
          </a:p>
        </p:txBody>
      </p:sp>
      <p:sp>
        <p:nvSpPr>
          <p:cNvPr id="14339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419100" y="703263"/>
            <a:ext cx="6172200" cy="3473450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87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93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1pPr>
            <a:lvl2pPr marL="39385229" indent="-38911254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2pPr>
            <a:lvl3pPr marL="1185747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3pPr>
            <a:lvl4pPr marL="1661340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4pPr>
            <a:lvl5pPr marL="2135315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5pPr>
            <a:lvl6pPr marL="2601201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6pPr>
            <a:lvl7pPr marL="3067088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7pPr>
            <a:lvl8pPr marL="3532975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8pPr>
            <a:lvl9pPr marL="3998862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9pPr>
          </a:lstStyle>
          <a:p>
            <a:pPr>
              <a:spcBef>
                <a:spcPct val="0"/>
              </a:spcBef>
            </a:pPr>
            <a:fld id="{920B99FA-10B1-44B3-8025-4D5C30CECA9E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2913" y="714375"/>
            <a:ext cx="6280150" cy="35321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5817" y="4490032"/>
            <a:ext cx="5254554" cy="425278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59" tIns="46156" rIns="93959" bIns="46156"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416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72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4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666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83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764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78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9813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9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3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18" y="76200"/>
            <a:ext cx="109685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62088"/>
            <a:ext cx="53848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62088"/>
            <a:ext cx="53848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10388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18" y="76200"/>
            <a:ext cx="109685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62088"/>
            <a:ext cx="53848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462088"/>
            <a:ext cx="53848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22700"/>
            <a:ext cx="53848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3144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079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4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4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1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4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0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2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BD3F2CFE-022B-473B-A3F9-E40BC34F4F44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B14A1691-1364-4ED5-AEA4-51FBC6F2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3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Lj0IZFLKvg&amp;list=PL8648B2E5C69EF71F&amp;index=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youtube.com/watch?v=gnArvcWaH6I&amp;ebc=ANyPxKr4sCk2lkmLwlKaHcizxcSatrHI6g5y96NadyoruZl7itTq22hhAYHEwkjrsoyLgyOds6EcZ09_4pbXLJDr9AIoPEgG6A" TargetMode="External"/><Relationship Id="rId4" Type="http://schemas.openxmlformats.org/officeDocument/2006/relationships/hyperlink" Target="https://www.youtube.com/watch?v=v4oYOjVDgo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04ew6Oi9M&amp;list=PL8648B2E5C69EF71F&amp;index=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jJdcXA1KH8&amp;list=PL8648B2E5C69EF71F&amp;index=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X_oy9614H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diCep6OSt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1VK2iawS34" TargetMode="External"/><Relationship Id="rId2" Type="http://schemas.openxmlformats.org/officeDocument/2006/relationships/hyperlink" Target="https://www.youtube.com/watch?v=8hLubgpY2_w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feature=player_embedded&amp;v=hsA5Sec6dAI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TsewNrHUH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e8y-JVhjS0&amp;list=PL8648B2E5C69EF71F&amp;index=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openstaxcollege.org/l/piag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61" y="841973"/>
            <a:ext cx="6089342" cy="342221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Chapter 9</a:t>
            </a:r>
          </a:p>
          <a:p>
            <a:pPr algn="ctr"/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Lifespan Development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65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Piaget’s </a:t>
            </a: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hlinkClick r:id="rId3"/>
              </a:rPr>
              <a:t>Preoperational Stage</a:t>
            </a:r>
            <a:endParaRPr lang="en-US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defRPr/>
            </a:pPr>
            <a:r>
              <a:rPr lang="en-US" altLang="en-US" dirty="0" smtClean="0"/>
              <a:t>2-4 years old</a:t>
            </a:r>
          </a:p>
          <a:p>
            <a:pPr marL="742950" lvl="1" indent="-285750">
              <a:defRPr/>
            </a:pPr>
            <a:r>
              <a:rPr lang="en-US" altLang="en-US" dirty="0" smtClean="0">
                <a:ea typeface="ヒラギノ角ゴ Pro W3" pitchFamily="28" charset="-128"/>
              </a:rPr>
              <a:t>Begin to understand, create, and use symbols</a:t>
            </a:r>
          </a:p>
          <a:p>
            <a:pPr marL="342900" indent="-342900">
              <a:defRPr/>
            </a:pPr>
            <a:endParaRPr lang="en-US" altLang="en-US" dirty="0" smtClean="0"/>
          </a:p>
          <a:p>
            <a:pPr marL="342900" indent="-342900">
              <a:defRPr/>
            </a:pPr>
            <a:r>
              <a:rPr lang="en-US" altLang="en-US" dirty="0" smtClean="0"/>
              <a:t>4-7 years old </a:t>
            </a:r>
          </a:p>
          <a:p>
            <a:pPr marL="742950" lvl="1" indent="-285750">
              <a:defRPr/>
            </a:pPr>
            <a:r>
              <a:rPr lang="en-US" altLang="en-US" dirty="0" smtClean="0">
                <a:ea typeface="ヒラギノ角ゴ Pro W3" pitchFamily="28" charset="-128"/>
              </a:rPr>
              <a:t>Begin to make intuitive guesses about the world</a:t>
            </a:r>
          </a:p>
          <a:p>
            <a:pPr marL="742950" lvl="1" indent="-285750">
              <a:defRPr/>
            </a:pPr>
            <a:r>
              <a:rPr lang="en-US" altLang="en-US" dirty="0" smtClean="0">
                <a:ea typeface="ヒラギノ角ゴ Pro W3" pitchFamily="28" charset="-128"/>
              </a:rPr>
              <a:t>Cannot differentiate between imagination and reality</a:t>
            </a:r>
          </a:p>
          <a:p>
            <a:pPr marL="742950" lvl="1" indent="-285750">
              <a:defRPr/>
            </a:pPr>
            <a:r>
              <a:rPr lang="en-US" altLang="en-US" dirty="0" smtClean="0">
                <a:ea typeface="ヒラギノ角ゴ Pro W3" pitchFamily="28" charset="-128"/>
              </a:rPr>
              <a:t>Inanimate objects are alive</a:t>
            </a:r>
          </a:p>
          <a:p>
            <a:pPr lvl="1" indent="0">
              <a:buNone/>
              <a:defRPr/>
            </a:pPr>
            <a:endParaRPr lang="en-US" altLang="en-US" dirty="0" smtClean="0"/>
          </a:p>
          <a:p>
            <a:pPr marL="342900" indent="-342900">
              <a:defRPr/>
            </a:pPr>
            <a:r>
              <a:rPr lang="en-US" altLang="en-US" dirty="0" smtClean="0"/>
              <a:t>Thinking is highly egocentric </a:t>
            </a:r>
            <a:r>
              <a:rPr lang="en-US" altLang="en-US" dirty="0" smtClean="0">
                <a:hlinkClick r:id="rId4"/>
              </a:rPr>
              <a:t>(Three-Mountain Task)</a:t>
            </a:r>
            <a:endParaRPr lang="en-US" altLang="en-US" dirty="0" smtClean="0"/>
          </a:p>
          <a:p>
            <a:pPr marL="342900" indent="-342900">
              <a:defRPr/>
            </a:pPr>
            <a:endParaRPr lang="en-US" altLang="en-US" dirty="0" smtClean="0"/>
          </a:p>
          <a:p>
            <a:pPr marL="342900" indent="-342900">
              <a:defRPr/>
            </a:pPr>
            <a:r>
              <a:rPr lang="en-US" altLang="en-US" dirty="0" smtClean="0"/>
              <a:t>Lack conservation </a:t>
            </a:r>
            <a:r>
              <a:rPr lang="en-US" altLang="en-US" dirty="0" smtClean="0">
                <a:hlinkClick r:id="rId5"/>
              </a:rPr>
              <a:t>(Conservation Task)</a:t>
            </a:r>
            <a:endParaRPr lang="en-US" altLang="en-US" dirty="0" smtClean="0"/>
          </a:p>
          <a:p>
            <a:pPr marL="342900" indent="-342900">
              <a:defRPr/>
            </a:pPr>
            <a:endParaRPr lang="en-US" altLang="en-US" dirty="0" smtClean="0"/>
          </a:p>
          <a:p>
            <a:pPr marL="342900" indent="-342900">
              <a:defRPr/>
            </a:pP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682" y="2135271"/>
            <a:ext cx="2438731" cy="24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7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17888" y="610355"/>
            <a:ext cx="10968567" cy="11430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Piaget’s Stages:</a:t>
            </a:r>
            <a:br>
              <a:rPr lang="en-US" altLang="en-US" sz="3600" dirty="0"/>
            </a:br>
            <a:r>
              <a:rPr lang="en-US" altLang="en-US" sz="3600" dirty="0">
                <a:hlinkClick r:id="rId3"/>
              </a:rPr>
              <a:t>Concrete Operations</a:t>
            </a:r>
            <a:endParaRPr lang="en-US" altLang="en-US" sz="36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17888" y="1932869"/>
            <a:ext cx="8382000" cy="4570412"/>
          </a:xfrm>
        </p:spPr>
        <p:txBody>
          <a:bodyPr/>
          <a:lstStyle/>
          <a:p>
            <a:pPr marL="347663" indent="-347663"/>
            <a:r>
              <a:rPr lang="en-US" altLang="en-US" sz="2400" dirty="0"/>
              <a:t>Ability to conserve number and amount</a:t>
            </a:r>
          </a:p>
          <a:p>
            <a:pPr marL="347663" indent="-347663"/>
            <a:r>
              <a:rPr lang="en-US" altLang="en-US" sz="2400" dirty="0"/>
              <a:t>Appearances no longer dominate thinking</a:t>
            </a:r>
          </a:p>
          <a:p>
            <a:pPr marL="347663" indent="-347663"/>
            <a:r>
              <a:rPr lang="en-US" altLang="en-US" sz="2400" dirty="0"/>
              <a:t>Can use simple logic</a:t>
            </a:r>
          </a:p>
          <a:p>
            <a:pPr marL="347663" indent="-347663"/>
            <a:r>
              <a:rPr lang="en-US" altLang="en-US" sz="2400" dirty="0"/>
              <a:t>Can perform simple mental operations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But only on concrete objects</a:t>
            </a:r>
          </a:p>
          <a:p>
            <a:pPr marL="347663" indent="-347663"/>
            <a:r>
              <a:rPr lang="en-US" altLang="en-US" sz="2400" dirty="0"/>
              <a:t>Can reason only about what is, not what </a:t>
            </a:r>
            <a:br>
              <a:rPr lang="en-US" altLang="en-US" sz="2400" dirty="0"/>
            </a:br>
            <a:r>
              <a:rPr lang="en-US" altLang="en-US" sz="2400" dirty="0"/>
              <a:t>is possible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383" y="1932869"/>
            <a:ext cx="2712192" cy="33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657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Piaget’s Stages:</a:t>
            </a:r>
            <a:br>
              <a:rPr lang="en-US" altLang="en-US" sz="3600"/>
            </a:br>
            <a:r>
              <a:rPr lang="en-US" altLang="en-US" sz="3600">
                <a:hlinkClick r:id="rId3"/>
              </a:rPr>
              <a:t>The Formal Operational Stage</a:t>
            </a:r>
            <a:endParaRPr lang="en-US" altLang="en-US" sz="360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61872" y="1788013"/>
            <a:ext cx="7467600" cy="4570412"/>
          </a:xfrm>
        </p:spPr>
        <p:txBody>
          <a:bodyPr/>
          <a:lstStyle/>
          <a:p>
            <a:pPr marL="347663" indent="-347663">
              <a:lnSpc>
                <a:spcPct val="100000"/>
              </a:lnSpc>
            </a:pPr>
            <a:r>
              <a:rPr lang="en-US" altLang="en-US" sz="2400" dirty="0"/>
              <a:t>Can think logically about abstract ideas</a:t>
            </a:r>
          </a:p>
          <a:p>
            <a:pPr marL="347663" indent="-347663">
              <a:lnSpc>
                <a:spcPct val="100000"/>
              </a:lnSpc>
            </a:pPr>
            <a:r>
              <a:rPr lang="en-US" altLang="en-US" sz="2400" dirty="0"/>
              <a:t>Can engage in hypothetical thinking</a:t>
            </a:r>
          </a:p>
          <a:p>
            <a:pPr marL="347663" indent="-347663">
              <a:lnSpc>
                <a:spcPct val="100000"/>
              </a:lnSpc>
            </a:pPr>
            <a:r>
              <a:rPr lang="en-US" altLang="en-US" sz="2400" dirty="0"/>
              <a:t>Can think logically and systematically about symbols and propositions</a:t>
            </a:r>
          </a:p>
          <a:p>
            <a:pPr marL="347663" indent="-347663">
              <a:lnSpc>
                <a:spcPct val="100000"/>
              </a:lnSpc>
            </a:pPr>
            <a:r>
              <a:rPr lang="en-US" altLang="en-US" sz="2400" dirty="0"/>
              <a:t>Questions social institutions</a:t>
            </a:r>
          </a:p>
          <a:p>
            <a:pPr marL="347663" indent="-347663">
              <a:lnSpc>
                <a:spcPct val="100000"/>
              </a:lnSpc>
            </a:pPr>
            <a:r>
              <a:rPr lang="en-US" altLang="en-US" sz="2400" dirty="0"/>
              <a:t>Thinks about world as it might be and ought to be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801" y="1691322"/>
            <a:ext cx="2287228" cy="320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7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Formal Operational Thought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8967978" cy="4351337"/>
          </a:xfrm>
        </p:spPr>
        <p:txBody>
          <a:bodyPr/>
          <a:lstStyle/>
          <a:p>
            <a:r>
              <a:rPr lang="en-US" dirty="0" smtClean="0"/>
              <a:t>Many psychologists disagree with Piaget about formal operation stage being the highest level.</a:t>
            </a:r>
          </a:p>
          <a:p>
            <a:r>
              <a:rPr lang="en-US" dirty="0" err="1" smtClean="0"/>
              <a:t>Postformal</a:t>
            </a:r>
            <a:r>
              <a:rPr lang="en-US" dirty="0" smtClean="0"/>
              <a:t> stage: decisions are made based on situations, logic is integrated with emotion</a:t>
            </a:r>
          </a:p>
          <a:p>
            <a:r>
              <a:rPr lang="en-US" dirty="0" err="1" smtClean="0"/>
              <a:t>Postformal</a:t>
            </a:r>
            <a:r>
              <a:rPr lang="en-US" dirty="0" smtClean="0"/>
              <a:t> thinkers can draw on past experiences to help them solve new problems.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137" y="4437062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95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moral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1" y="1828800"/>
            <a:ext cx="9148953" cy="4351337"/>
          </a:xfrm>
        </p:spPr>
        <p:txBody>
          <a:bodyPr/>
          <a:lstStyle/>
          <a:p>
            <a:r>
              <a:rPr lang="en-US" dirty="0" smtClean="0"/>
              <a:t>Lawrence Kohlberg investigated people’s judgments in moral dilemmas.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58219"/>
            <a:ext cx="5800725" cy="43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moral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1" y="1828800"/>
            <a:ext cx="9148953" cy="4351337"/>
          </a:xfrm>
        </p:spPr>
        <p:txBody>
          <a:bodyPr/>
          <a:lstStyle/>
          <a:p>
            <a:pPr marL="347663" indent="-347663"/>
            <a:r>
              <a:rPr lang="en-US" altLang="en-US" dirty="0"/>
              <a:t>Preconventional reasoning: Stages 1 &amp; 2</a:t>
            </a:r>
          </a:p>
          <a:p>
            <a:pPr marL="798513" lvl="1" indent="-333375"/>
            <a:r>
              <a:rPr lang="en-US" altLang="en-US" dirty="0">
                <a:ea typeface="ヒラギノ角ゴ Pro W3" pitchFamily="28" charset="-128"/>
              </a:rPr>
              <a:t>Moral judgments tend to be selfish</a:t>
            </a:r>
          </a:p>
          <a:p>
            <a:pPr marL="347663" indent="-347663"/>
            <a:endParaRPr lang="en-US" altLang="en-US" dirty="0"/>
          </a:p>
          <a:p>
            <a:pPr marL="347663" indent="-347663"/>
            <a:r>
              <a:rPr lang="en-US" altLang="en-US" dirty="0"/>
              <a:t>Conventional reasoning : Stages 3 &amp; 4</a:t>
            </a:r>
          </a:p>
          <a:p>
            <a:pPr marL="798513" lvl="1" indent="-333375"/>
            <a:r>
              <a:rPr lang="en-US" altLang="en-US" dirty="0">
                <a:ea typeface="ヒラギノ角ゴ Pro W3" pitchFamily="28" charset="-128"/>
              </a:rPr>
              <a:t>Morality consists of following rules and conventions</a:t>
            </a:r>
          </a:p>
          <a:p>
            <a:pPr marL="347663" indent="-347663"/>
            <a:endParaRPr lang="en-US" altLang="en-US" dirty="0"/>
          </a:p>
          <a:p>
            <a:pPr marL="347663" indent="-347663"/>
            <a:r>
              <a:rPr lang="en-US" altLang="en-US" dirty="0" err="1"/>
              <a:t>Postconventional</a:t>
            </a:r>
            <a:r>
              <a:rPr lang="en-US" altLang="en-US" dirty="0"/>
              <a:t> reasoning: Stages 5 &amp; 6</a:t>
            </a:r>
          </a:p>
          <a:p>
            <a:pPr marL="798513" lvl="1" indent="-333375"/>
            <a:r>
              <a:rPr lang="en-US" altLang="en-US" dirty="0">
                <a:ea typeface="ヒラギノ角ゴ Pro W3" pitchFamily="28" charset="-128"/>
              </a:rPr>
              <a:t>Moral judgments based on personal standards or universal principles</a:t>
            </a:r>
          </a:p>
        </p:txBody>
      </p:sp>
    </p:spTree>
    <p:extLst>
      <p:ext uri="{BB962C8B-B14F-4D97-AF65-F5344CB8AC3E}">
        <p14:creationId xmlns:p14="http://schemas.microsoft.com/office/powerpoint/2010/main" val="10120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827277"/>
            <a:ext cx="8479507" cy="50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89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Stages of Development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2162175"/>
            <a:ext cx="600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5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Prenatal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7663" indent="-347663"/>
            <a:r>
              <a:rPr lang="en-US" altLang="en-US" dirty="0"/>
              <a:t>Zygote (germinal stage) </a:t>
            </a:r>
          </a:p>
          <a:p>
            <a:pPr marL="347663" indent="-347663"/>
            <a:r>
              <a:rPr lang="en-US" altLang="en-US" dirty="0"/>
              <a:t>Embryo (embryonic stage)</a:t>
            </a:r>
          </a:p>
          <a:p>
            <a:pPr marL="347663" indent="-347663"/>
            <a:r>
              <a:rPr lang="en-US" altLang="en-US" dirty="0"/>
              <a:t>Fetus (fetal stage)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74689" y="3427980"/>
            <a:ext cx="2497286" cy="2961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452" y="1914526"/>
            <a:ext cx="8577323" cy="37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1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Prenatal influences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7663" indent="-347663"/>
            <a:r>
              <a:rPr lang="en-US" altLang="en-US" sz="2400" dirty="0"/>
              <a:t>Role of the placenta </a:t>
            </a:r>
          </a:p>
          <a:p>
            <a:pPr marL="347663" indent="-347663"/>
            <a:r>
              <a:rPr lang="en-US" altLang="en-US" sz="2400" dirty="0"/>
              <a:t>Critical periods</a:t>
            </a:r>
          </a:p>
          <a:p>
            <a:pPr marL="347663" indent="-347663"/>
            <a:r>
              <a:rPr lang="en-US" altLang="en-US" sz="2400" dirty="0"/>
              <a:t>Examples of teratogens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Rubella (German measles)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Drugs such as cocaine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Alcohol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Smoking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6723" y="1828800"/>
            <a:ext cx="2298391" cy="1987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67" y="4004468"/>
            <a:ext cx="2200847" cy="22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Marshmallow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Walter </a:t>
            </a:r>
            <a:r>
              <a:rPr lang="en-US" dirty="0" err="1" smtClean="0"/>
              <a:t>Mischel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529" y="2435382"/>
            <a:ext cx="2311841" cy="3596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340" y="2435382"/>
            <a:ext cx="3071384" cy="35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8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Prenatal influences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28825"/>
            <a:ext cx="99441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34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Infancy through childhood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96" y="2012671"/>
            <a:ext cx="8065707" cy="34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7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23433" y="247650"/>
            <a:ext cx="10968567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Newborn’s Vision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43025" y="1390650"/>
            <a:ext cx="8077200" cy="1814512"/>
          </a:xfrm>
        </p:spPr>
        <p:txBody>
          <a:bodyPr/>
          <a:lstStyle/>
          <a:p>
            <a:pPr marL="347663" indent="-347663"/>
            <a:r>
              <a:rPr lang="en-US" altLang="en-US" dirty="0" smtClean="0"/>
              <a:t>About 20/300</a:t>
            </a:r>
          </a:p>
          <a:p>
            <a:pPr marL="1036638" lvl="1"/>
            <a:r>
              <a:rPr lang="en-US" altLang="en-US" dirty="0" smtClean="0">
                <a:ea typeface="ヒラギノ角ゴ Pro W3" pitchFamily="28" charset="-128"/>
              </a:rPr>
              <a:t>What you’d see</a:t>
            </a:r>
          </a:p>
          <a:p>
            <a:pPr marL="1036638" lvl="1"/>
            <a:r>
              <a:rPr lang="en-US" altLang="en-US" dirty="0" smtClean="0">
                <a:ea typeface="ヒラギノ角ゴ Pro W3" pitchFamily="28" charset="-128"/>
              </a:rPr>
              <a:t>What a newborn sees</a:t>
            </a:r>
          </a:p>
          <a:p>
            <a:pPr marL="347663" indent="-347663"/>
            <a:r>
              <a:rPr lang="en-US" altLang="en-US" dirty="0" smtClean="0"/>
              <a:t>Prefer faces and face-like objects</a:t>
            </a:r>
          </a:p>
        </p:txBody>
      </p:sp>
      <p:pic>
        <p:nvPicPr>
          <p:cNvPr id="23556" name="Picture 7" descr="12p471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4" y="3581400"/>
            <a:ext cx="2008187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8" descr="12p471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014" y="3581401"/>
            <a:ext cx="2008187" cy="220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29800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92768" y="190500"/>
            <a:ext cx="10968567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Newborn’s Sense of Hearing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392768" y="1462089"/>
            <a:ext cx="7924800" cy="4570412"/>
          </a:xfrm>
        </p:spPr>
        <p:txBody>
          <a:bodyPr/>
          <a:lstStyle/>
          <a:p>
            <a:pPr marL="347663" indent="-347663"/>
            <a:r>
              <a:rPr lang="en-US" altLang="en-US" sz="2400" dirty="0"/>
              <a:t>At 2 or 3 days of age</a:t>
            </a:r>
          </a:p>
          <a:p>
            <a:pPr marL="1036638" lvl="1"/>
            <a:r>
              <a:rPr lang="en-US" altLang="en-US" sz="2000" dirty="0">
                <a:ea typeface="ヒラギノ角ゴ Pro W3" pitchFamily="28" charset="-128"/>
              </a:rPr>
              <a:t>Can hear soft voices</a:t>
            </a:r>
          </a:p>
          <a:p>
            <a:pPr marL="1036638" lvl="1"/>
            <a:r>
              <a:rPr lang="en-US" altLang="en-US" sz="2000" dirty="0">
                <a:ea typeface="ヒラギノ角ゴ Pro W3" pitchFamily="28" charset="-128"/>
              </a:rPr>
              <a:t>Notice the difference between musical tones</a:t>
            </a:r>
          </a:p>
          <a:p>
            <a:pPr marL="1036638" lvl="1"/>
            <a:r>
              <a:rPr lang="en-US" altLang="en-US" sz="2000" dirty="0">
                <a:ea typeface="ヒラギノ角ゴ Pro W3" pitchFamily="28" charset="-128"/>
              </a:rPr>
              <a:t>Turn toward sounds</a:t>
            </a:r>
          </a:p>
          <a:p>
            <a:pPr marL="1036638" lvl="1"/>
            <a:r>
              <a:rPr lang="en-US" altLang="en-US" sz="2000" dirty="0">
                <a:ea typeface="ヒラギノ角ゴ Pro W3" pitchFamily="28" charset="-128"/>
              </a:rPr>
              <a:t>Particularly attuned to the sounds of speech</a:t>
            </a:r>
          </a:p>
          <a:p>
            <a:pPr marL="347663" indent="-347663"/>
            <a:r>
              <a:rPr lang="en-US" altLang="en-US" sz="2400" dirty="0"/>
              <a:t>By 4 months of age</a:t>
            </a:r>
          </a:p>
          <a:p>
            <a:pPr marL="1036638" lvl="1"/>
            <a:r>
              <a:rPr lang="en-US" altLang="en-US" sz="2000" dirty="0">
                <a:ea typeface="ヒラギノ角ゴ Pro W3" pitchFamily="28" charset="-128"/>
              </a:rPr>
              <a:t>Can tell differences among almost all of the phonetic contrasts in adult languages</a:t>
            </a:r>
          </a:p>
          <a:p>
            <a:pPr marL="347663" indent="-347663"/>
            <a:r>
              <a:rPr lang="en-US" altLang="en-US" sz="2400" dirty="0"/>
              <a:t>Prefer rising tones spoken by women or children</a:t>
            </a:r>
          </a:p>
          <a:p>
            <a:pPr marL="347663" indent="-347663"/>
            <a:r>
              <a:rPr lang="en-US" altLang="en-US" sz="2400" dirty="0"/>
              <a:t>Like “baby talk”—high-pitched, exaggerated, expressive speech</a:t>
            </a:r>
          </a:p>
        </p:txBody>
      </p:sp>
      <p:pic>
        <p:nvPicPr>
          <p:cNvPr id="2560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462089"/>
            <a:ext cx="22098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2632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0393" y="298452"/>
            <a:ext cx="10968567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Newborn’s Senses</a:t>
            </a:r>
            <a:br>
              <a:rPr lang="en-US" altLang="en-US" dirty="0" smtClean="0"/>
            </a:br>
            <a:r>
              <a:rPr lang="en-US" altLang="en-US" dirty="0" smtClean="0"/>
              <a:t>of Smell and Taste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40393" y="1466850"/>
            <a:ext cx="6934200" cy="4572000"/>
          </a:xfrm>
        </p:spPr>
        <p:txBody>
          <a:bodyPr/>
          <a:lstStyle/>
          <a:p>
            <a:pPr marL="347663" indent="-347663"/>
            <a:r>
              <a:rPr lang="en-US" altLang="en-US" sz="2400" dirty="0"/>
              <a:t>Smell</a:t>
            </a:r>
          </a:p>
          <a:p>
            <a:pPr marL="1036638" lvl="1"/>
            <a:r>
              <a:rPr lang="en-US" altLang="en-US" sz="2000" dirty="0">
                <a:ea typeface="ヒラギノ角ゴ Pro W3" pitchFamily="28" charset="-128"/>
              </a:rPr>
              <a:t>Like the smell of flowers</a:t>
            </a:r>
          </a:p>
          <a:p>
            <a:pPr marL="1036638" lvl="1"/>
            <a:r>
              <a:rPr lang="en-US" altLang="en-US" sz="2000" dirty="0">
                <a:ea typeface="ヒラギノ角ゴ Pro W3" pitchFamily="28" charset="-128"/>
              </a:rPr>
              <a:t>Like the odor of their own mother’s breast and breast milk</a:t>
            </a:r>
          </a:p>
          <a:p>
            <a:pPr marL="1036638" lvl="1"/>
            <a:r>
              <a:rPr lang="en-US" altLang="en-US" sz="2000" dirty="0">
                <a:ea typeface="ヒラギノ角ゴ Pro W3" pitchFamily="28" charset="-128"/>
              </a:rPr>
              <a:t>Dislike the smell of ammonia (in wet diapers)</a:t>
            </a:r>
          </a:p>
          <a:p>
            <a:pPr marL="1036638" lvl="1"/>
            <a:endParaRPr lang="en-US" altLang="en-US" sz="2000" dirty="0">
              <a:ea typeface="ヒラギノ角ゴ Pro W3" pitchFamily="28" charset="-128"/>
            </a:endParaRPr>
          </a:p>
          <a:p>
            <a:pPr marL="347663" indent="-347663"/>
            <a:r>
              <a:rPr lang="en-US" altLang="en-US" sz="2400" dirty="0"/>
              <a:t>Taste</a:t>
            </a:r>
          </a:p>
          <a:p>
            <a:pPr marL="1036638" lvl="1"/>
            <a:r>
              <a:rPr lang="en-US" altLang="en-US" sz="2000" dirty="0">
                <a:ea typeface="ヒラギノ角ゴ Pro W3" pitchFamily="28" charset="-128"/>
              </a:rPr>
              <a:t>Like the taste of sweet drinks</a:t>
            </a:r>
          </a:p>
          <a:p>
            <a:pPr marL="1036638" lvl="1"/>
            <a:r>
              <a:rPr lang="en-US" altLang="en-US" sz="2000" dirty="0">
                <a:ea typeface="ヒラギノ角ゴ Pro W3" pitchFamily="28" charset="-128"/>
              </a:rPr>
              <a:t>Develop preferences for the food flavors their mothers eat</a:t>
            </a:r>
          </a:p>
        </p:txBody>
      </p:sp>
      <p:pic>
        <p:nvPicPr>
          <p:cNvPr id="2765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255714"/>
            <a:ext cx="13652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3752850"/>
            <a:ext cx="1504950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7552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Reflexes of the Newborn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347663" indent="-347663"/>
            <a:r>
              <a:rPr lang="en-US" altLang="en-US" sz="2400" dirty="0"/>
              <a:t>Involuntary, unlearned </a:t>
            </a:r>
            <a:br>
              <a:rPr lang="en-US" altLang="en-US" sz="2400" dirty="0"/>
            </a:br>
            <a:r>
              <a:rPr lang="en-US" altLang="en-US" sz="2400" dirty="0"/>
              <a:t>motor behaviors</a:t>
            </a:r>
          </a:p>
          <a:p>
            <a:pPr marL="347663" indent="-347663"/>
            <a:endParaRPr lang="en-US" altLang="en-US" sz="2400" dirty="0"/>
          </a:p>
          <a:p>
            <a:pPr marL="347663" indent="-347663"/>
            <a:r>
              <a:rPr lang="en-US" altLang="en-US" sz="2400" dirty="0">
                <a:hlinkClick r:id="rId3"/>
              </a:rPr>
              <a:t>Examples of observed reflexes</a:t>
            </a:r>
            <a:r>
              <a:rPr lang="en-US" altLang="en-US" sz="2400" dirty="0"/>
              <a:t>: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Grasping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Rooting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Sucking</a:t>
            </a:r>
          </a:p>
          <a:p>
            <a:pPr marL="347663" indent="-347663"/>
            <a:endParaRPr lang="en-US" altLang="en-US" sz="2400" dirty="0"/>
          </a:p>
          <a:p>
            <a:pPr marL="347663" indent="-347663"/>
            <a:r>
              <a:rPr lang="en-US" altLang="en-US" sz="2400" dirty="0"/>
              <a:t>Most disappear </a:t>
            </a:r>
            <a:r>
              <a:rPr lang="en-US" altLang="en-US" sz="2400" dirty="0" smtClean="0"/>
              <a:t>around 4-5 months</a:t>
            </a:r>
            <a:endParaRPr lang="en-US" altLang="en-US" sz="2400" dirty="0"/>
          </a:p>
          <a:p>
            <a:pPr marL="347663" indent="-347663"/>
            <a:endParaRPr lang="en-US" altLang="en-US" sz="2400" dirty="0"/>
          </a:p>
        </p:txBody>
      </p:sp>
      <p:pic>
        <p:nvPicPr>
          <p:cNvPr id="29700" name="Picture 6" descr="1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552576"/>
            <a:ext cx="331470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43852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62088"/>
            <a:ext cx="8858250" cy="4570412"/>
          </a:xfrm>
        </p:spPr>
        <p:txBody>
          <a:bodyPr/>
          <a:lstStyle/>
          <a:p>
            <a:r>
              <a:rPr lang="en-US" dirty="0" smtClean="0"/>
              <a:t>We are born with all the brain cells that we will ever use.</a:t>
            </a:r>
          </a:p>
          <a:p>
            <a:r>
              <a:rPr lang="en-US" dirty="0" smtClean="0"/>
              <a:t>The size of brain increases rapidly</a:t>
            </a:r>
          </a:p>
          <a:p>
            <a:r>
              <a:rPr lang="en-US" dirty="0" smtClean="0"/>
              <a:t>Early childhood: the frontal lobe grows rapidly</a:t>
            </a:r>
          </a:p>
          <a:p>
            <a:r>
              <a:rPr lang="en-US" dirty="0" smtClean="0"/>
              <a:t>Elementary school years: all four lobes grow in size.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525" y="1824037"/>
            <a:ext cx="27622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58763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2-5 development milestones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435516"/>
            <a:ext cx="7548563" cy="49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795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Even very young children understand objects long before they have experience with the object.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b="1" dirty="0" smtClean="0"/>
              <a:t>Preschool-age children:</a:t>
            </a:r>
          </a:p>
          <a:p>
            <a:pPr marL="457200" indent="-228600"/>
            <a:r>
              <a:rPr lang="en-US" dirty="0" smtClean="0"/>
              <a:t>Can count, name colors, etc.</a:t>
            </a:r>
          </a:p>
          <a:p>
            <a:pPr marL="457200" indent="-228600"/>
            <a:r>
              <a:rPr lang="en-US" dirty="0" smtClean="0"/>
              <a:t>Make decisions on their own</a:t>
            </a:r>
          </a:p>
          <a:p>
            <a:pPr marL="457200" indent="-228600"/>
            <a:r>
              <a:rPr lang="en-US" dirty="0" smtClean="0"/>
              <a:t>Can think symbolically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22700"/>
            <a:ext cx="5041900" cy="2209800"/>
          </a:xfrm>
        </p:spPr>
        <p:txBody>
          <a:bodyPr/>
          <a:lstStyle/>
          <a:p>
            <a:r>
              <a:rPr lang="en-US" b="1" dirty="0" smtClean="0"/>
              <a:t>3-5 years old:</a:t>
            </a:r>
          </a:p>
          <a:p>
            <a:pPr marL="457200" indent="-228600"/>
            <a:r>
              <a:rPr lang="en-US" dirty="0" smtClean="0">
                <a:hlinkClick r:id="rId2"/>
              </a:rPr>
              <a:t>Theory-of-mind</a:t>
            </a:r>
            <a:r>
              <a:rPr lang="en-US" dirty="0" smtClean="0"/>
              <a:t>: children realize that people have thoughts, feelings and beliefs that are different from their own.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2053947"/>
            <a:ext cx="5236211" cy="2681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05" y="3980636"/>
            <a:ext cx="6067395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2282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19075"/>
            <a:ext cx="10968567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Attachment</a:t>
            </a:r>
          </a:p>
        </p:txBody>
      </p:sp>
      <p:sp>
        <p:nvSpPr>
          <p:cNvPr id="6492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347663" indent="-347663">
              <a:defRPr/>
            </a:pPr>
            <a:r>
              <a:rPr lang="en-US" altLang="en-US" sz="2400" dirty="0"/>
              <a:t>A deep, affectionate, close, and enduring relationship to important figures</a:t>
            </a:r>
          </a:p>
          <a:p>
            <a:pPr marL="347663" indent="-347663">
              <a:defRPr/>
            </a:pPr>
            <a:endParaRPr lang="en-US" altLang="en-US" sz="2400" dirty="0"/>
          </a:p>
          <a:p>
            <a:pPr marL="347663" indent="-347663">
              <a:defRPr/>
            </a:pPr>
            <a:r>
              <a:rPr lang="en-US" altLang="en-US" sz="2400" dirty="0"/>
              <a:t>John Bowlby’s attachment theory</a:t>
            </a:r>
          </a:p>
          <a:p>
            <a:pPr marL="1079500" lvl="1">
              <a:defRPr/>
            </a:pPr>
            <a:r>
              <a:rPr lang="en-US" altLang="en-US" sz="2000" dirty="0">
                <a:ea typeface="ヒラギノ角ゴ Pro W3" pitchFamily="28" charset="-128"/>
              </a:rPr>
              <a:t>Nature of attachment can have long-term</a:t>
            </a:r>
            <a:br>
              <a:rPr lang="en-US" altLang="en-US" sz="2000" dirty="0">
                <a:ea typeface="ヒラギノ角ゴ Pro W3" pitchFamily="28" charset="-128"/>
              </a:rPr>
            </a:br>
            <a:r>
              <a:rPr lang="en-US" altLang="en-US" sz="2000" dirty="0">
                <a:ea typeface="ヒラギノ角ゴ Pro W3" pitchFamily="28" charset="-128"/>
              </a:rPr>
              <a:t>and far-reaching effects</a:t>
            </a:r>
          </a:p>
          <a:p>
            <a:pPr marL="339725" lvl="1" indent="-339725">
              <a:buNone/>
              <a:defRPr/>
            </a:pPr>
            <a:endParaRPr lang="en-US" altLang="en-US" sz="2000" dirty="0">
              <a:ea typeface="ヒラギノ角ゴ Pro W3" pitchFamily="28" charset="-128"/>
            </a:endParaRPr>
          </a:p>
          <a:p>
            <a:pPr marL="3429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ea typeface="ヒラギノ角ゴ Pro W3" pitchFamily="28" charset="-128"/>
                <a:hlinkClick r:id="rId3"/>
              </a:rPr>
              <a:t>Harlow’s Motherless Monkey</a:t>
            </a:r>
            <a:r>
              <a:rPr lang="en-US" altLang="en-US" sz="2000" dirty="0">
                <a:ea typeface="ヒラギノ角ゴ Pro W3" pitchFamily="28" charset="-128"/>
              </a:rPr>
              <a:t>: attachment depends on contact comfort</a:t>
            </a:r>
          </a:p>
        </p:txBody>
      </p:sp>
      <p:pic>
        <p:nvPicPr>
          <p:cNvPr id="1126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514600"/>
            <a:ext cx="45339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3289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Lifespan development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4985019" cy="4351337"/>
          </a:xfrm>
        </p:spPr>
        <p:txBody>
          <a:bodyPr/>
          <a:lstStyle/>
          <a:p>
            <a:r>
              <a:rPr lang="en-US" dirty="0" smtClean="0"/>
              <a:t>Physical development</a:t>
            </a:r>
            <a:endParaRPr lang="en-US" dirty="0"/>
          </a:p>
          <a:p>
            <a:r>
              <a:rPr lang="en-US" dirty="0" smtClean="0"/>
              <a:t>Cognitive development</a:t>
            </a:r>
            <a:endParaRPr lang="en-US" dirty="0"/>
          </a:p>
          <a:p>
            <a:r>
              <a:rPr lang="en-US" dirty="0" smtClean="0"/>
              <a:t>Psychosocial development</a:t>
            </a:r>
          </a:p>
          <a:p>
            <a:r>
              <a:rPr lang="en-US" dirty="0" smtClean="0"/>
              <a:t>The normative approach to development: determines norms of when most children reach specific developmental milestones in each of three domain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91" y="1577258"/>
            <a:ext cx="4029805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4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304801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Attachment: Mary Ainsworth</a:t>
            </a:r>
            <a:br>
              <a:rPr lang="en-US" altLang="en-US" sz="3600" dirty="0"/>
            </a:br>
            <a:r>
              <a:rPr lang="en-US" altLang="en-US" sz="3600" dirty="0"/>
              <a:t> and the </a:t>
            </a:r>
            <a:r>
              <a:rPr lang="en-US" altLang="en-US" sz="3600" dirty="0">
                <a:hlinkClick r:id="rId3"/>
              </a:rPr>
              <a:t>Strange Situation</a:t>
            </a:r>
            <a:endParaRPr lang="en-US" altLang="en-US" sz="3600" dirty="0"/>
          </a:p>
        </p:txBody>
      </p:sp>
      <p:sp>
        <p:nvSpPr>
          <p:cNvPr id="6430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71525" y="1639093"/>
            <a:ext cx="6705600" cy="45704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Technique to  evaluate attachment styles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Secure attachment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Insecure attachment</a:t>
            </a:r>
          </a:p>
          <a:p>
            <a:pPr lvl="1" eaLnBrk="1" hangingPunct="1"/>
            <a:r>
              <a:rPr lang="en-US" altLang="en-US" sz="2000" dirty="0">
                <a:ea typeface="ヒラギノ角ゴ Pro W3" pitchFamily="28" charset="-128"/>
              </a:rPr>
              <a:t>Avoidant</a:t>
            </a:r>
          </a:p>
          <a:p>
            <a:pPr lvl="1" eaLnBrk="1" hangingPunct="1"/>
            <a:r>
              <a:rPr lang="en-US" altLang="en-US" sz="2000" dirty="0" smtClean="0">
                <a:ea typeface="ヒラギノ角ゴ Pro W3" pitchFamily="28" charset="-128"/>
              </a:rPr>
              <a:t>Resistant</a:t>
            </a:r>
            <a:endParaRPr lang="en-US" altLang="en-US" sz="2000" dirty="0">
              <a:ea typeface="ヒラギノ角ゴ Pro W3" pitchFamily="28" charset="-128"/>
            </a:endParaRPr>
          </a:p>
          <a:p>
            <a:pPr lvl="1" eaLnBrk="1" hangingPunct="1"/>
            <a:r>
              <a:rPr lang="en-US" altLang="en-US" sz="2000" dirty="0">
                <a:ea typeface="ヒラギノ角ゴ Pro W3" pitchFamily="28" charset="-128"/>
              </a:rPr>
              <a:t>Disorganized</a:t>
            </a:r>
          </a:p>
          <a:p>
            <a:pPr lvl="2" eaLnBrk="1" hangingPunct="1"/>
            <a:endParaRPr lang="en-US" altLang="en-US" sz="1800" dirty="0">
              <a:ea typeface="ヒラギノ角ゴ Pro W3" pitchFamily="28" charset="-128"/>
            </a:endParaRPr>
          </a:p>
        </p:txBody>
      </p:sp>
      <p:pic>
        <p:nvPicPr>
          <p:cNvPr id="1331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2486025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8904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4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4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nature and nurture influence development?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663" indent="-347663"/>
            <a:r>
              <a:rPr lang="en-US" altLang="en-US" dirty="0"/>
              <a:t>Both operate to make each person unique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Heredity creates predispositions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Environment influences how they develop</a:t>
            </a:r>
          </a:p>
          <a:p>
            <a:pPr marL="347663" indent="-347663"/>
            <a:r>
              <a:rPr lang="en-US" altLang="en-US" dirty="0"/>
              <a:t>Nature contributes strongly to some characteristics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Physical size</a:t>
            </a:r>
          </a:p>
          <a:p>
            <a:pPr marL="798513" lvl="1" indent="-333375"/>
            <a:r>
              <a:rPr lang="en-US" altLang="en-US" sz="2000" dirty="0" smtClean="0">
                <a:ea typeface="ヒラギノ角ゴ Pro W3" pitchFamily="28" charset="-128"/>
              </a:rPr>
              <a:t>Appearance</a:t>
            </a:r>
            <a:endParaRPr lang="en-US" altLang="en-US" sz="2000" dirty="0">
              <a:ea typeface="ヒラギノ角ゴ Pro W3" pitchFamily="28" charset="-128"/>
            </a:endParaRPr>
          </a:p>
          <a:p>
            <a:pPr marL="347663" indent="-347663"/>
            <a:r>
              <a:rPr lang="en-US" altLang="en-US" dirty="0"/>
              <a:t>More complex traits are influenced by environmental factors as well as genes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Intelligence</a:t>
            </a:r>
          </a:p>
          <a:p>
            <a:pPr marL="798513" lvl="1" indent="-333375"/>
            <a:r>
              <a:rPr lang="en-US" altLang="en-US" sz="2000" dirty="0">
                <a:ea typeface="ヒラギノ角ゴ Pro W3" pitchFamily="28" charset="-128"/>
              </a:rPr>
              <a:t>Personality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625" y="1617622"/>
            <a:ext cx="3889585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1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Psychosexual theory of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600" dirty="0" smtClean="0"/>
              <a:t>Sigmund Freud</a:t>
            </a:r>
          </a:p>
          <a:p>
            <a:r>
              <a:rPr lang="en-US" sz="2600" dirty="0" smtClean="0"/>
              <a:t>Stages of psychosexual development:</a:t>
            </a:r>
          </a:p>
          <a:p>
            <a:pPr marL="914400" indent="-227013">
              <a:buFont typeface="Wingdings" panose="05000000000000000000" pitchFamily="2" charset="2"/>
              <a:buChar char="v"/>
            </a:pPr>
            <a:r>
              <a:rPr lang="en-US" altLang="en-US" sz="2400" dirty="0">
                <a:ea typeface="ヒラギノ角ゴ Pro W3" pitchFamily="28" charset="-128"/>
              </a:rPr>
              <a:t>Oral Stage</a:t>
            </a:r>
          </a:p>
          <a:p>
            <a:pPr marL="687387" lvl="1" indent="0">
              <a:buNone/>
            </a:pPr>
            <a:r>
              <a:rPr lang="en-US" altLang="en-US" sz="2000" dirty="0">
                <a:ea typeface="ヒラギノ角ゴ Pro W3" pitchFamily="28" charset="-128"/>
              </a:rPr>
              <a:t>Birth to age 2</a:t>
            </a:r>
          </a:p>
          <a:p>
            <a:pPr marL="914400" indent="-227013">
              <a:buFont typeface="Wingdings" panose="05000000000000000000" pitchFamily="2" charset="2"/>
              <a:buChar char="v"/>
            </a:pPr>
            <a:r>
              <a:rPr lang="en-US" altLang="en-US" sz="2400" dirty="0">
                <a:ea typeface="ヒラギノ角ゴ Pro W3" pitchFamily="28" charset="-128"/>
              </a:rPr>
              <a:t>Anal Stage</a:t>
            </a:r>
          </a:p>
          <a:p>
            <a:pPr marL="687387" lvl="1" indent="0">
              <a:buNone/>
            </a:pPr>
            <a:r>
              <a:rPr lang="en-US" altLang="en-US" sz="2000" dirty="0">
                <a:ea typeface="ヒラギノ角ゴ Pro W3" pitchFamily="28" charset="-128"/>
              </a:rPr>
              <a:t>Ages 2 to 3</a:t>
            </a:r>
          </a:p>
          <a:p>
            <a:pPr marL="914400" indent="-227013">
              <a:buFont typeface="Wingdings" panose="05000000000000000000" pitchFamily="2" charset="2"/>
              <a:buChar char="v"/>
            </a:pPr>
            <a:r>
              <a:rPr lang="en-US" altLang="en-US" sz="2400" dirty="0">
                <a:ea typeface="ヒラギノ角ゴ Pro W3" pitchFamily="28" charset="-128"/>
              </a:rPr>
              <a:t>Phallic Stage</a:t>
            </a:r>
          </a:p>
          <a:p>
            <a:pPr marL="687387" lvl="1" indent="0">
              <a:buNone/>
            </a:pPr>
            <a:r>
              <a:rPr lang="en-US" altLang="en-US" sz="2000" dirty="0">
                <a:ea typeface="ヒラギノ角ゴ Pro W3" pitchFamily="28" charset="-128"/>
              </a:rPr>
              <a:t>Ages 3-5</a:t>
            </a:r>
          </a:p>
          <a:p>
            <a:pPr marL="687387" lvl="1" indent="0">
              <a:buNone/>
            </a:pPr>
            <a:r>
              <a:rPr lang="en-US" altLang="en-US" sz="2000" dirty="0">
                <a:ea typeface="ヒラギノ角ゴ Pro W3" pitchFamily="28" charset="-128"/>
              </a:rPr>
              <a:t>Boys: Oedipal complex</a:t>
            </a:r>
          </a:p>
          <a:p>
            <a:pPr marL="687387" lvl="1" indent="0">
              <a:buNone/>
            </a:pPr>
            <a:r>
              <a:rPr lang="en-US" altLang="en-US" sz="2000" dirty="0">
                <a:ea typeface="ヒラギノ角ゴ Pro W3" pitchFamily="28" charset="-128"/>
              </a:rPr>
              <a:t>Girls: Electra complex</a:t>
            </a:r>
          </a:p>
          <a:p>
            <a:pPr marL="914400" indent="-227013">
              <a:buFont typeface="Wingdings" panose="05000000000000000000" pitchFamily="2" charset="2"/>
              <a:buChar char="v"/>
            </a:pPr>
            <a:r>
              <a:rPr lang="en-US" altLang="en-US" sz="2400" dirty="0">
                <a:ea typeface="ヒラギノ角ゴ Pro W3" pitchFamily="28" charset="-128"/>
              </a:rPr>
              <a:t>Latency Period</a:t>
            </a:r>
          </a:p>
          <a:p>
            <a:pPr marL="687387" lvl="1" indent="0">
              <a:buNone/>
            </a:pPr>
            <a:r>
              <a:rPr lang="en-US" altLang="en-US" sz="2000" dirty="0">
                <a:ea typeface="ヒラギノ角ゴ Pro W3" pitchFamily="28" charset="-128"/>
              </a:rPr>
              <a:t>Age 5 to adolescence</a:t>
            </a:r>
          </a:p>
          <a:p>
            <a:pPr marL="914400" indent="-227013">
              <a:buFont typeface="Wingdings" panose="05000000000000000000" pitchFamily="2" charset="2"/>
              <a:buChar char="v"/>
            </a:pPr>
            <a:r>
              <a:rPr lang="en-US" altLang="en-US" sz="2400" dirty="0">
                <a:ea typeface="ヒラギノ角ゴ Pro W3" pitchFamily="28" charset="-128"/>
              </a:rPr>
              <a:t>Genital Stage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053" y="1828800"/>
            <a:ext cx="3042168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1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Psychosocial theory of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6236298" cy="4351337"/>
          </a:xfrm>
        </p:spPr>
        <p:txBody>
          <a:bodyPr/>
          <a:lstStyle/>
          <a:p>
            <a:r>
              <a:rPr lang="en-US" dirty="0" smtClean="0"/>
              <a:t>Eric Erikson</a:t>
            </a:r>
          </a:p>
          <a:p>
            <a:r>
              <a:rPr lang="en-US" dirty="0" smtClean="0"/>
              <a:t>Eight stages of development</a:t>
            </a:r>
          </a:p>
          <a:p>
            <a:r>
              <a:rPr lang="en-US" dirty="0" smtClean="0"/>
              <a:t>Resolve a conflict at each stage. </a:t>
            </a:r>
          </a:p>
          <a:p>
            <a:r>
              <a:rPr lang="en-US" dirty="0" smtClean="0"/>
              <a:t>Sense of competence and a healthy personality if conflicts are resolved.</a:t>
            </a:r>
          </a:p>
          <a:p>
            <a:r>
              <a:rPr lang="en-US" dirty="0" smtClean="0"/>
              <a:t>Feeling of inadequacy if not.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158" y="1315024"/>
            <a:ext cx="2310650" cy="2890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170" y="4343436"/>
            <a:ext cx="3950550" cy="50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9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Psychosocial theory of development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110" y="1879829"/>
            <a:ext cx="8376630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86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Piaget’s cognitive development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7175958" cy="435133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Jean Piaget</a:t>
            </a:r>
          </a:p>
          <a:p>
            <a:pPr marL="347663" indent="-347663"/>
            <a:r>
              <a:rPr lang="en-US" altLang="en-US" sz="2400" dirty="0"/>
              <a:t>Cognitive development happens in stages</a:t>
            </a:r>
          </a:p>
          <a:p>
            <a:pPr marL="798513" lvl="1" indent="-336550"/>
            <a:r>
              <a:rPr lang="en-US" altLang="en-US" sz="2000" dirty="0">
                <a:ea typeface="ヒラギノ角ゴ Pro W3" pitchFamily="28" charset="-128"/>
              </a:rPr>
              <a:t>Qualitative changes in thinking from previous stages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024" y="1828800"/>
            <a:ext cx="2428488" cy="4065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98" y="3522573"/>
            <a:ext cx="7901101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6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Piaget’s Stages of Cognitive Development: </a:t>
            </a:r>
            <a:r>
              <a:rPr lang="en-US" altLang="en-US" sz="3600">
                <a:hlinkClick r:id="rId3"/>
              </a:rPr>
              <a:t>The Sensorimotor Stage</a:t>
            </a:r>
            <a:endParaRPr lang="en-US" altLang="en-US" sz="360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1872" y="1771650"/>
            <a:ext cx="7239000" cy="4495800"/>
          </a:xfrm>
        </p:spPr>
        <p:txBody>
          <a:bodyPr/>
          <a:lstStyle/>
          <a:p>
            <a:pPr marL="347663" indent="-347663"/>
            <a:r>
              <a:rPr lang="en-US" altLang="en-US" sz="2400" dirty="0"/>
              <a:t>Birth-2 years</a:t>
            </a:r>
          </a:p>
          <a:p>
            <a:pPr marL="347663" indent="-347663"/>
            <a:endParaRPr lang="en-US" altLang="en-US" sz="2400" dirty="0"/>
          </a:p>
          <a:p>
            <a:pPr marL="347663" indent="-347663"/>
            <a:r>
              <a:rPr lang="en-US" altLang="en-US" sz="2400" dirty="0"/>
              <a:t>Mental activity and schemas confined to sensory functions</a:t>
            </a:r>
          </a:p>
          <a:p>
            <a:pPr marL="347663" indent="-347663"/>
            <a:endParaRPr lang="en-US" altLang="en-US" sz="2400" dirty="0"/>
          </a:p>
          <a:p>
            <a:pPr marL="347663" indent="-347663"/>
            <a:r>
              <a:rPr lang="en-US" altLang="en-US" sz="2400" dirty="0"/>
              <a:t>Develops </a:t>
            </a:r>
            <a:r>
              <a:rPr lang="en-US" altLang="en-US" sz="2400" dirty="0">
                <a:hlinkClick r:id="rId4"/>
              </a:rPr>
              <a:t>object permanence</a:t>
            </a:r>
            <a:r>
              <a:rPr lang="en-US" altLang="en-US" sz="2400" dirty="0"/>
              <a:t> towards end of period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547" y="1854730"/>
            <a:ext cx="3004965" cy="22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326</TotalTime>
  <Words>771</Words>
  <Application>Microsoft Office PowerPoint</Application>
  <PresentationFormat>Widescreen</PresentationFormat>
  <Paragraphs>171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ヒラギノ角ゴ Pro W3</vt:lpstr>
      <vt:lpstr>Arial</vt:lpstr>
      <vt:lpstr>Calibri</vt:lpstr>
      <vt:lpstr>Century Schoolbook</vt:lpstr>
      <vt:lpstr>Wingdings</vt:lpstr>
      <vt:lpstr>Wingdings 2</vt:lpstr>
      <vt:lpstr>View</vt:lpstr>
      <vt:lpstr>PowerPoint Presentation</vt:lpstr>
      <vt:lpstr>The Marshmallow Experiment</vt:lpstr>
      <vt:lpstr>Lifespan development  </vt:lpstr>
      <vt:lpstr>How do nature and nurture influence development?</vt:lpstr>
      <vt:lpstr>Psychosexual theory of development</vt:lpstr>
      <vt:lpstr>Psychosocial theory of development</vt:lpstr>
      <vt:lpstr>Psychosocial theory of development</vt:lpstr>
      <vt:lpstr>Piaget’s cognitive development theory</vt:lpstr>
      <vt:lpstr>Piaget’s Stages of Cognitive Development: The Sensorimotor Stage</vt:lpstr>
      <vt:lpstr>Piaget’s Preoperational Stage</vt:lpstr>
      <vt:lpstr>Piaget’s Stages: Concrete Operations</vt:lpstr>
      <vt:lpstr>Piaget’s Stages: The Formal Operational Stage</vt:lpstr>
      <vt:lpstr>Beyond Formal Operational Thought</vt:lpstr>
      <vt:lpstr>Theory of moral development</vt:lpstr>
      <vt:lpstr>Theory of moral development</vt:lpstr>
      <vt:lpstr>PowerPoint Presentation</vt:lpstr>
      <vt:lpstr>Stages of Development</vt:lpstr>
      <vt:lpstr>Prenatal development</vt:lpstr>
      <vt:lpstr>Prenatal influences</vt:lpstr>
      <vt:lpstr>Prenatal influences</vt:lpstr>
      <vt:lpstr>Infancy through childhood</vt:lpstr>
      <vt:lpstr>Newborn’s Vision</vt:lpstr>
      <vt:lpstr>Newborn’s Sense of Hearing</vt:lpstr>
      <vt:lpstr>Newborn’s Senses of Smell and Taste</vt:lpstr>
      <vt:lpstr>Reflexes of the Newborn</vt:lpstr>
      <vt:lpstr>Physical development</vt:lpstr>
      <vt:lpstr>Age 2-5 development milestones</vt:lpstr>
      <vt:lpstr>Cognitive development</vt:lpstr>
      <vt:lpstr>Attachment</vt:lpstr>
      <vt:lpstr>Attachment: Mary Ainsworth  and the Strange Situation</vt:lpstr>
    </vt:vector>
  </TitlesOfParts>
  <Company>The University of Alabama in Huntsville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Zheng</dc:creator>
  <cp:lastModifiedBy>D Zheng</cp:lastModifiedBy>
  <cp:revision>18</cp:revision>
  <cp:lastPrinted>2016-03-08T16:45:30Z</cp:lastPrinted>
  <dcterms:created xsi:type="dcterms:W3CDTF">2016-03-02T21:00:44Z</dcterms:created>
  <dcterms:modified xsi:type="dcterms:W3CDTF">2016-03-08T18:28:59Z</dcterms:modified>
</cp:coreProperties>
</file>